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24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25/02/15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25/02/15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25/02/15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25/02/15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25/02/15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25/02/15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25/02/15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25/02/15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25/02/15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25/02/15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25/02/15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25/02/15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CBAI/</a:t>
            </a:r>
            <a:r>
              <a:rPr lang="fr-FR" dirty="0" err="1" smtClean="0"/>
              <a:t>CRAcs</a:t>
            </a:r>
            <a:r>
              <a:rPr lang="fr-FR" dirty="0" smtClean="0"/>
              <a:t>, février 2015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443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1. </a:t>
            </a:r>
            <a:r>
              <a:rPr lang="fr-FR" dirty="0"/>
              <a:t>	</a:t>
            </a:r>
            <a:r>
              <a:rPr lang="fr-FR" dirty="0" err="1" smtClean="0"/>
              <a:t>Current</a:t>
            </a:r>
            <a:r>
              <a:rPr lang="fr-FR" dirty="0" smtClean="0"/>
              <a:t> situation:</a:t>
            </a:r>
          </a:p>
          <a:p>
            <a:endParaRPr lang="fr-FR" dirty="0"/>
          </a:p>
          <a:p>
            <a:r>
              <a:rPr lang="fr-FR" dirty="0" err="1" smtClean="0"/>
              <a:t>Significant</a:t>
            </a:r>
            <a:r>
              <a:rPr lang="fr-FR" dirty="0" smtClean="0"/>
              <a:t> </a:t>
            </a:r>
            <a:r>
              <a:rPr lang="fr-FR" dirty="0" err="1" smtClean="0"/>
              <a:t>economic</a:t>
            </a:r>
            <a:r>
              <a:rPr lang="fr-FR" dirty="0" smtClean="0"/>
              <a:t> </a:t>
            </a:r>
            <a:r>
              <a:rPr lang="fr-FR" dirty="0" err="1" smtClean="0"/>
              <a:t>growth</a:t>
            </a:r>
            <a:endParaRPr lang="fr-FR" dirty="0" smtClean="0"/>
          </a:p>
          <a:p>
            <a:r>
              <a:rPr lang="fr-FR" dirty="0" err="1" smtClean="0"/>
              <a:t>Increasing</a:t>
            </a:r>
            <a:r>
              <a:rPr lang="fr-FR" dirty="0" smtClean="0"/>
              <a:t> social &amp; </a:t>
            </a:r>
            <a:r>
              <a:rPr lang="fr-FR" dirty="0" err="1" smtClean="0"/>
              <a:t>economic</a:t>
            </a:r>
            <a:r>
              <a:rPr lang="fr-FR" dirty="0" smtClean="0"/>
              <a:t> </a:t>
            </a:r>
            <a:r>
              <a:rPr lang="fr-FR" dirty="0" err="1" smtClean="0"/>
              <a:t>inequalities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Persisting</a:t>
            </a:r>
            <a:r>
              <a:rPr lang="fr-FR" dirty="0" smtClean="0"/>
              <a:t> discrimination </a:t>
            </a:r>
            <a:r>
              <a:rPr lang="fr-FR" dirty="0" err="1" smtClean="0"/>
              <a:t>mecanisms</a:t>
            </a:r>
            <a:endParaRPr lang="fr-FR" dirty="0" smtClean="0"/>
          </a:p>
          <a:p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complex</a:t>
            </a:r>
            <a:r>
              <a:rPr lang="fr-FR" dirty="0" smtClean="0"/>
              <a:t> </a:t>
            </a:r>
            <a:r>
              <a:rPr lang="fr-FR" dirty="0" err="1" smtClean="0"/>
              <a:t>institutional</a:t>
            </a:r>
            <a:r>
              <a:rPr lang="fr-FR" dirty="0" smtClean="0"/>
              <a:t> structure in Brussels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85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2.	Structural </a:t>
            </a:r>
            <a:r>
              <a:rPr lang="fr-FR" dirty="0" err="1" smtClean="0"/>
              <a:t>dynamics</a:t>
            </a:r>
            <a:r>
              <a:rPr lang="fr-FR" dirty="0" smtClean="0"/>
              <a:t> in Brussels</a:t>
            </a:r>
          </a:p>
          <a:p>
            <a:endParaRPr lang="fr-FR" dirty="0"/>
          </a:p>
          <a:p>
            <a:pPr lvl="1"/>
            <a:r>
              <a:rPr lang="fr-FR" dirty="0" smtClean="0"/>
              <a:t>A </a:t>
            </a:r>
            <a:r>
              <a:rPr lang="fr-FR" dirty="0" err="1" smtClean="0"/>
              <a:t>competitive</a:t>
            </a:r>
            <a:r>
              <a:rPr lang="fr-FR" dirty="0" smtClean="0"/>
              <a:t> </a:t>
            </a:r>
            <a:r>
              <a:rPr lang="fr-FR" dirty="0" err="1" smtClean="0"/>
              <a:t>dynamic</a:t>
            </a:r>
            <a:endParaRPr lang="fr-FR" dirty="0" smtClean="0"/>
          </a:p>
          <a:p>
            <a:pPr lvl="1"/>
            <a:r>
              <a:rPr lang="fr-FR" dirty="0" smtClean="0"/>
              <a:t>A social </a:t>
            </a:r>
            <a:r>
              <a:rPr lang="fr-FR" dirty="0" err="1" smtClean="0"/>
              <a:t>cohesive</a:t>
            </a:r>
            <a:r>
              <a:rPr lang="fr-FR" dirty="0" smtClean="0"/>
              <a:t> </a:t>
            </a:r>
            <a:r>
              <a:rPr lang="fr-FR" dirty="0" err="1" smtClean="0"/>
              <a:t>dynamic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r>
              <a:rPr lang="fr-FR" dirty="0" smtClean="0"/>
              <a:t>An </a:t>
            </a:r>
            <a:r>
              <a:rPr lang="fr-FR" dirty="0" err="1" smtClean="0"/>
              <a:t>urban</a:t>
            </a:r>
            <a:r>
              <a:rPr lang="fr-FR" dirty="0" smtClean="0"/>
              <a:t> </a:t>
            </a:r>
            <a:r>
              <a:rPr lang="fr-FR" dirty="0" err="1" smtClean="0"/>
              <a:t>development</a:t>
            </a:r>
            <a:r>
              <a:rPr lang="fr-FR" dirty="0" smtClean="0"/>
              <a:t> </a:t>
            </a:r>
            <a:r>
              <a:rPr lang="fr-FR" dirty="0" err="1" smtClean="0"/>
              <a:t>strategy</a:t>
            </a:r>
            <a:r>
              <a:rPr lang="fr-FR" dirty="0" smtClean="0"/>
              <a:t> </a:t>
            </a:r>
            <a:r>
              <a:rPr lang="fr-FR" dirty="0" err="1" smtClean="0"/>
              <a:t>promoting</a:t>
            </a:r>
            <a:r>
              <a:rPr lang="fr-FR" dirty="0" smtClean="0"/>
              <a:t> </a:t>
            </a:r>
            <a:r>
              <a:rPr lang="fr-FR" dirty="0" err="1" smtClean="0"/>
              <a:t>attractivity</a:t>
            </a:r>
            <a:endParaRPr lang="fr-FR" dirty="0" smtClean="0"/>
          </a:p>
          <a:p>
            <a:pPr lvl="1"/>
            <a:r>
              <a:rPr lang="fr-FR" dirty="0" smtClean="0"/>
              <a:t>A </a:t>
            </a:r>
            <a:r>
              <a:rPr lang="fr-FR" dirty="0" err="1" smtClean="0"/>
              <a:t>concern</a:t>
            </a:r>
            <a:r>
              <a:rPr lang="fr-FR" dirty="0" smtClean="0"/>
              <a:t> for </a:t>
            </a:r>
            <a:r>
              <a:rPr lang="fr-FR" dirty="0" err="1" smtClean="0"/>
              <a:t>addressing</a:t>
            </a:r>
            <a:r>
              <a:rPr lang="fr-FR" dirty="0" smtClean="0"/>
              <a:t> the </a:t>
            </a:r>
            <a:r>
              <a:rPr lang="fr-FR" smtClean="0"/>
              <a:t>social challenge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072079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3.	</a:t>
            </a:r>
            <a:r>
              <a:rPr lang="fr-FR" dirty="0" smtClean="0"/>
              <a:t>Social </a:t>
            </a:r>
            <a:r>
              <a:rPr lang="fr-FR" dirty="0" err="1" smtClean="0"/>
              <a:t>coh</a:t>
            </a:r>
            <a:r>
              <a:rPr lang="fr-FR" dirty="0" err="1" smtClean="0"/>
              <a:t>esion</a:t>
            </a:r>
            <a:r>
              <a:rPr lang="fr-FR" dirty="0" smtClean="0"/>
              <a:t> </a:t>
            </a:r>
            <a:r>
              <a:rPr lang="fr-FR" dirty="0" err="1" smtClean="0"/>
              <a:t>decree</a:t>
            </a:r>
            <a:endParaRPr lang="fr-FR" dirty="0" smtClean="0"/>
          </a:p>
          <a:p>
            <a:endParaRPr lang="fr-FR" dirty="0"/>
          </a:p>
          <a:p>
            <a:pPr lvl="1"/>
            <a:r>
              <a:rPr lang="fr-FR" dirty="0" smtClean="0"/>
              <a:t>Over 8 </a:t>
            </a:r>
            <a:r>
              <a:rPr lang="fr-FR" dirty="0" smtClean="0"/>
              <a:t>millions € </a:t>
            </a:r>
            <a:r>
              <a:rPr lang="fr-FR" dirty="0" smtClean="0"/>
              <a:t>split </a:t>
            </a:r>
            <a:r>
              <a:rPr lang="fr-FR" dirty="0" err="1" smtClean="0"/>
              <a:t>between</a:t>
            </a:r>
            <a:r>
              <a:rPr lang="fr-FR" smtClean="0"/>
              <a:t> 230 </a:t>
            </a:r>
            <a:r>
              <a:rPr lang="fr-FR" dirty="0" err="1" smtClean="0"/>
              <a:t>NGOs</a:t>
            </a:r>
            <a:endParaRPr lang="fr-FR" dirty="0" smtClean="0"/>
          </a:p>
          <a:p>
            <a:pPr lvl="1"/>
            <a:r>
              <a:rPr lang="fr-FR" dirty="0" smtClean="0"/>
              <a:t>Local </a:t>
            </a:r>
            <a:r>
              <a:rPr lang="fr-FR" dirty="0" smtClean="0"/>
              <a:t>and </a:t>
            </a:r>
            <a:r>
              <a:rPr lang="fr-FR" dirty="0" err="1" smtClean="0"/>
              <a:t>regional</a:t>
            </a:r>
            <a:r>
              <a:rPr lang="fr-FR" dirty="0" smtClean="0"/>
              <a:t> </a:t>
            </a:r>
            <a:r>
              <a:rPr lang="fr-FR" dirty="0" err="1" smtClean="0"/>
              <a:t>contracts</a:t>
            </a:r>
            <a:endParaRPr lang="fr-FR" dirty="0" smtClean="0"/>
          </a:p>
          <a:p>
            <a:pPr lvl="1"/>
            <a:r>
              <a:rPr lang="fr-FR" dirty="0" smtClean="0"/>
              <a:t>Action in the </a:t>
            </a:r>
            <a:r>
              <a:rPr lang="fr-FR" dirty="0" err="1" smtClean="0"/>
              <a:t>fields</a:t>
            </a:r>
            <a:r>
              <a:rPr lang="fr-FR" dirty="0" smtClean="0"/>
              <a:t> of : </a:t>
            </a:r>
            <a:r>
              <a:rPr lang="fr-FR" dirty="0" smtClean="0"/>
              <a:t>extra-curriculum support for </a:t>
            </a:r>
            <a:r>
              <a:rPr lang="fr-FR" dirty="0" err="1" smtClean="0"/>
              <a:t>pupils</a:t>
            </a:r>
            <a:r>
              <a:rPr lang="fr-FR" dirty="0"/>
              <a:t>+</a:t>
            </a:r>
            <a:r>
              <a:rPr lang="fr-FR" dirty="0" smtClean="0"/>
              <a:t> </a:t>
            </a:r>
            <a:r>
              <a:rPr lang="fr-FR" dirty="0" err="1" smtClean="0"/>
              <a:t>Literacy</a:t>
            </a:r>
            <a:r>
              <a:rPr lang="fr-FR" dirty="0" smtClean="0"/>
              <a:t> and french </a:t>
            </a:r>
            <a:r>
              <a:rPr lang="fr-FR" dirty="0" err="1" smtClean="0"/>
              <a:t>language</a:t>
            </a:r>
            <a:r>
              <a:rPr lang="fr-FR" dirty="0" smtClean="0"/>
              <a:t> </a:t>
            </a:r>
            <a:r>
              <a:rPr lang="fr-FR" dirty="0" smtClean="0"/>
              <a:t>classes+ support for </a:t>
            </a:r>
            <a:r>
              <a:rPr lang="fr-FR" dirty="0" smtClean="0"/>
              <a:t>n</a:t>
            </a:r>
            <a:r>
              <a:rPr lang="fr-FR" dirty="0" smtClean="0"/>
              <a:t>ew migrants</a:t>
            </a:r>
          </a:p>
          <a:p>
            <a:pPr lvl="1"/>
            <a:r>
              <a:rPr lang="fr-FR" dirty="0" err="1" smtClean="0"/>
              <a:t>Cooperation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public </a:t>
            </a:r>
            <a:r>
              <a:rPr lang="fr-FR" dirty="0" err="1" smtClean="0"/>
              <a:t>authorities</a:t>
            </a:r>
            <a:r>
              <a:rPr lang="fr-FR" dirty="0" smtClean="0"/>
              <a:t> and </a:t>
            </a:r>
            <a:r>
              <a:rPr lang="fr-FR" dirty="0" err="1" smtClean="0"/>
              <a:t>NGOs</a:t>
            </a:r>
            <a:r>
              <a:rPr lang="fr-FR" dirty="0" smtClean="0"/>
              <a:t> </a:t>
            </a:r>
            <a:r>
              <a:rPr lang="fr-FR" dirty="0" smtClean="0"/>
              <a:t>: </a:t>
            </a:r>
            <a:r>
              <a:rPr lang="fr-FR" dirty="0" err="1" smtClean="0"/>
              <a:t>loyalty</a:t>
            </a:r>
            <a:r>
              <a:rPr lang="fr-FR" dirty="0" smtClean="0"/>
              <a:t> and/or </a:t>
            </a:r>
            <a:r>
              <a:rPr lang="fr-FR" dirty="0" err="1" smtClean="0"/>
              <a:t>allegiance</a:t>
            </a:r>
            <a:r>
              <a:rPr lang="fr-FR" dirty="0" smtClean="0"/>
              <a:t> ?</a:t>
            </a:r>
          </a:p>
          <a:p>
            <a:pPr lvl="1"/>
            <a:r>
              <a:rPr lang="fr-FR" dirty="0" smtClean="0"/>
              <a:t>Tension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regional</a:t>
            </a:r>
            <a:r>
              <a:rPr lang="fr-FR" dirty="0" smtClean="0"/>
              <a:t> and local (</a:t>
            </a:r>
            <a:r>
              <a:rPr lang="fr-FR" dirty="0" smtClean="0"/>
              <a:t>municipal) </a:t>
            </a:r>
            <a:r>
              <a:rPr lang="fr-FR" dirty="0" err="1" smtClean="0"/>
              <a:t>dynamics</a:t>
            </a:r>
            <a:endParaRPr lang="fr-FR" dirty="0"/>
          </a:p>
          <a:p>
            <a:pPr lvl="1"/>
            <a:r>
              <a:rPr lang="fr-FR" dirty="0" smtClean="0"/>
              <a:t>Conflit </a:t>
            </a:r>
            <a:r>
              <a:rPr lang="fr-FR" dirty="0" err="1" smtClean="0"/>
              <a:t>between</a:t>
            </a:r>
            <a:r>
              <a:rPr lang="fr-FR" dirty="0" smtClean="0"/>
              <a:t> 2 </a:t>
            </a:r>
            <a:r>
              <a:rPr lang="fr-FR" dirty="0" err="1" smtClean="0"/>
              <a:t>principles</a:t>
            </a:r>
            <a:r>
              <a:rPr lang="fr-FR" dirty="0" smtClean="0"/>
              <a:t> :  </a:t>
            </a:r>
            <a:r>
              <a:rPr lang="fr-FR" dirty="0" err="1" smtClean="0"/>
              <a:t>freedom</a:t>
            </a:r>
            <a:r>
              <a:rPr lang="fr-FR" dirty="0" smtClean="0"/>
              <a:t> of action </a:t>
            </a:r>
            <a:r>
              <a:rPr lang="fr-FR" dirty="0" err="1" smtClean="0"/>
              <a:t>with</a:t>
            </a:r>
            <a:r>
              <a:rPr lang="fr-FR" dirty="0" smtClean="0"/>
              <a:t> public </a:t>
            </a:r>
            <a:r>
              <a:rPr lang="fr-FR" dirty="0" err="1" smtClean="0"/>
              <a:t>funds</a:t>
            </a:r>
            <a:r>
              <a:rPr lang="fr-FR" dirty="0" smtClean="0"/>
              <a:t> versus service </a:t>
            </a:r>
            <a:r>
              <a:rPr lang="fr-FR" dirty="0" err="1" smtClean="0"/>
              <a:t>delivery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endParaRPr lang="fr-FR" dirty="0" smtClean="0"/>
          </a:p>
          <a:p>
            <a:pPr lvl="1"/>
            <a:r>
              <a:rPr lang="fr-FR" dirty="0" smtClean="0"/>
              <a:t>Tension </a:t>
            </a:r>
            <a:r>
              <a:rPr lang="fr-FR" dirty="0" err="1" smtClean="0"/>
              <a:t>between</a:t>
            </a:r>
            <a:r>
              <a:rPr lang="fr-FR" dirty="0" smtClean="0"/>
              <a:t> corrective </a:t>
            </a:r>
            <a:r>
              <a:rPr lang="fr-FR" dirty="0" err="1" smtClean="0"/>
              <a:t>approach</a:t>
            </a:r>
            <a:r>
              <a:rPr lang="fr-FR" dirty="0" smtClean="0"/>
              <a:t> (= </a:t>
            </a:r>
            <a:r>
              <a:rPr lang="fr-FR" dirty="0" err="1" smtClean="0"/>
              <a:t>individual</a:t>
            </a:r>
            <a:r>
              <a:rPr lang="fr-FR" dirty="0" smtClean="0"/>
              <a:t> support) and </a:t>
            </a:r>
            <a:r>
              <a:rPr lang="fr-FR" dirty="0" err="1" smtClean="0"/>
              <a:t>transformational</a:t>
            </a:r>
            <a:r>
              <a:rPr lang="fr-FR" dirty="0" smtClean="0"/>
              <a:t> </a:t>
            </a:r>
            <a:r>
              <a:rPr lang="fr-FR" dirty="0" err="1" smtClean="0"/>
              <a:t>approach</a:t>
            </a:r>
            <a:r>
              <a:rPr lang="fr-FR" dirty="0" smtClean="0"/>
              <a:t> (</a:t>
            </a:r>
            <a:r>
              <a:rPr lang="fr-FR" dirty="0"/>
              <a:t>=</a:t>
            </a:r>
            <a:r>
              <a:rPr lang="fr-FR" dirty="0" smtClean="0"/>
              <a:t>collective action)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22191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jd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Ajdacency.thmx</Template>
  <TotalTime>39</TotalTime>
  <Words>12</Words>
  <Application>Microsoft Macintosh PowerPoint</Application>
  <PresentationFormat>Présentation à l'écran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Ajdacency</vt:lpstr>
      <vt:lpstr>CBAI/CRAcs, février 2015</vt:lpstr>
      <vt:lpstr>Présentation PowerPoint</vt:lpstr>
      <vt:lpstr>Présentation PowerPoint</vt:lpstr>
      <vt:lpstr>Présentation PowerPoint</vt:lpstr>
    </vt:vector>
  </TitlesOfParts>
  <Company>cbai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CBAI/CRAcs, février 2015</dc:title>
  <dc:creator>Sarah  Van Doosselaere</dc:creator>
  <cp:lastModifiedBy>Sarah Vandoosselaere</cp:lastModifiedBy>
  <cp:revision>10</cp:revision>
  <dcterms:created xsi:type="dcterms:W3CDTF">2015-02-25T09:46:57Z</dcterms:created>
  <dcterms:modified xsi:type="dcterms:W3CDTF">2015-02-25T11:51:56Z</dcterms:modified>
</cp:coreProperties>
</file>